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68" r:id="rId4"/>
    <p:sldId id="280" r:id="rId5"/>
    <p:sldId id="271" r:id="rId6"/>
    <p:sldId id="260" r:id="rId7"/>
    <p:sldId id="262" r:id="rId8"/>
    <p:sldId id="274" r:id="rId9"/>
    <p:sldId id="258" r:id="rId10"/>
    <p:sldId id="286" r:id="rId11"/>
    <p:sldId id="275" r:id="rId12"/>
    <p:sldId id="266" r:id="rId13"/>
    <p:sldId id="281" r:id="rId14"/>
    <p:sldId id="285" r:id="rId15"/>
    <p:sldId id="282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271D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79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79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50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19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55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88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72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77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48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18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42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D74ED-61D0-4C5C-9AF2-96F1022A1AF4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97AA1-9561-4F5B-96E7-746CB434B8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31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y.revues.org/52" TargetMode="Externa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hdphoto" Target="../media/hdphoto2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52449" y="228326"/>
            <a:ext cx="10982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REGARD SUR LA NAVIGATION </a:t>
            </a:r>
            <a:r>
              <a:rPr lang="fr-FR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OCÉANIQUE </a:t>
            </a:r>
            <a:r>
              <a:rPr lang="fr-F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DES EUROPÉENS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56980" y="954021"/>
            <a:ext cx="11394253" cy="5460445"/>
            <a:chOff x="340107" y="1023233"/>
            <a:chExt cx="11394253" cy="5460445"/>
          </a:xfrm>
        </p:grpSpPr>
        <p:sp>
          <p:nvSpPr>
            <p:cNvPr id="12" name="ZoneTexte 11"/>
            <p:cNvSpPr txBox="1"/>
            <p:nvPr/>
          </p:nvSpPr>
          <p:spPr>
            <a:xfrm>
              <a:off x="2656724" y="1447640"/>
              <a:ext cx="10067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/>
                <a:t>1492</a:t>
              </a:r>
              <a:endParaRPr lang="fr-FR" sz="2400" b="1" dirty="0"/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340107" y="1023233"/>
              <a:ext cx="11394253" cy="5460445"/>
              <a:chOff x="356149" y="1050832"/>
              <a:chExt cx="11394253" cy="5460445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9167" y="1050832"/>
                <a:ext cx="5004000" cy="3786152"/>
              </a:xfrm>
              <a:prstGeom prst="rect">
                <a:avLst/>
              </a:prstGeom>
            </p:spPr>
          </p:pic>
          <p:pic>
            <p:nvPicPr>
              <p:cNvPr id="9" name="Image 8" descr="D:\Document\0-ASTRONOMIE\44-UN HOMME, UN INSTRUMENT\CHRISTOPHE COLOMB\Christophe Colomb\P1140777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54" t="14752" r="3743" b="18944"/>
              <a:stretch/>
            </p:blipFill>
            <p:spPr bwMode="auto">
              <a:xfrm>
                <a:off x="552168" y="1993185"/>
                <a:ext cx="5976000" cy="246216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5142223" y="2098400"/>
                <a:ext cx="11268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i="1" dirty="0" smtClean="0">
                    <a:solidFill>
                      <a:srgbClr val="FF0000"/>
                    </a:solidFill>
                  </a:rPr>
                  <a:t>La flottille.</a:t>
                </a:r>
              </a:p>
              <a:p>
                <a:r>
                  <a:rPr lang="fr-FR" sz="1000" b="1" dirty="0" smtClean="0">
                    <a:solidFill>
                      <a:srgbClr val="FF0000"/>
                    </a:solidFill>
                  </a:rPr>
                  <a:t>Maquettes Heller</a:t>
                </a:r>
                <a:endParaRPr lang="fr-FR" sz="1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7002911" y="1198240"/>
                <a:ext cx="474749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i="1" dirty="0">
                    <a:solidFill>
                      <a:schemeClr val="bg1"/>
                    </a:solidFill>
                  </a:rPr>
                  <a:t>Louis XVI donnant ses instructions au capitaine de vaisseau La Pérouse pour son voyage d’exploration autour du </a:t>
                </a:r>
                <a:r>
                  <a:rPr lang="fr-FR" sz="1000" b="1" i="1" dirty="0" smtClean="0">
                    <a:solidFill>
                      <a:schemeClr val="bg1"/>
                    </a:solidFill>
                  </a:rPr>
                  <a:t>monde.</a:t>
                </a:r>
              </a:p>
              <a:p>
                <a:r>
                  <a:rPr lang="fr-FR" sz="1000" b="1" dirty="0" smtClean="0">
                    <a:solidFill>
                      <a:schemeClr val="bg1"/>
                    </a:solidFill>
                  </a:rPr>
                  <a:t>Nicolas </a:t>
                </a:r>
                <a:r>
                  <a:rPr lang="fr-FR" sz="1000" b="1" dirty="0" err="1" smtClean="0">
                    <a:solidFill>
                      <a:schemeClr val="bg1"/>
                    </a:solidFill>
                  </a:rPr>
                  <a:t>Monsiau</a:t>
                </a:r>
                <a:r>
                  <a:rPr lang="fr-FR" sz="1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000" b="1" dirty="0">
                    <a:solidFill>
                      <a:schemeClr val="bg1"/>
                    </a:solidFill>
                  </a:rPr>
                  <a:t>(1817)</a:t>
                </a: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10455289" y="4849283"/>
                <a:ext cx="10067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 smtClean="0"/>
                  <a:t>1785</a:t>
                </a:r>
                <a:endParaRPr lang="fr-FR" sz="2400" b="1" dirty="0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7729867" y="5310948"/>
                <a:ext cx="373218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/>
                  <a:t>N</a:t>
                </a:r>
                <a:r>
                  <a:rPr lang="fr-FR" sz="2400" b="1" dirty="0" smtClean="0"/>
                  <a:t>avigation à vue</a:t>
                </a:r>
              </a:p>
              <a:p>
                <a:r>
                  <a:rPr lang="fr-FR" sz="2400" b="1" dirty="0" smtClean="0"/>
                  <a:t>Navigation à l’estime</a:t>
                </a:r>
              </a:p>
              <a:p>
                <a:r>
                  <a:rPr lang="fr-FR" sz="2400" b="1" dirty="0" smtClean="0"/>
                  <a:t>Navigation avec les astres</a:t>
                </a:r>
                <a:endParaRPr lang="fr-FR" sz="2400" b="1" dirty="0"/>
              </a:p>
            </p:txBody>
          </p:sp>
          <p:sp>
            <p:nvSpPr>
              <p:cNvPr id="15" name="Rectangle 5"/>
              <p:cNvSpPr>
                <a:spLocks noChangeArrowheads="1"/>
              </p:cNvSpPr>
              <p:nvPr/>
            </p:nvSpPr>
            <p:spPr bwMode="auto">
              <a:xfrm>
                <a:off x="356149" y="4699655"/>
                <a:ext cx="6509580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/>
                <a:r>
                  <a:rPr lang="fr-FR" sz="1600" b="1" dirty="0" smtClean="0"/>
                  <a:t>NAVIGUER, C'EST VOYAGER SUR L'EAU.</a:t>
                </a:r>
              </a:p>
              <a:p>
                <a:pPr eaLnBrk="0" fontAlgn="base" hangingPunct="0"/>
                <a:r>
                  <a:rPr lang="fr-FR" sz="1600" b="1" dirty="0" smtClean="0"/>
                  <a:t>LA NAVIGATION EST L'ART DE DIRIGER UN BATEAU.</a:t>
                </a:r>
              </a:p>
              <a:p>
                <a:pPr eaLnBrk="0" fontAlgn="base" hangingPunct="0"/>
                <a:endParaRPr lang="fr-FR" sz="1600" dirty="0" smtClean="0"/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400" b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ÉVOLUTION </a:t>
                </a:r>
                <a:r>
                  <a:rPr kumimoji="0" lang="fr-FR" sz="2400" b="1" i="0" u="none" strike="noStrike" cap="none" normalizeH="0" baseline="0" dirty="0" smtClean="0">
                    <a:ln>
                      <a:noFill/>
                    </a:ln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DES INSTRUMENTS ET DES M</a:t>
                </a:r>
                <a:r>
                  <a:rPr lang="fr-FR" sz="24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É</a:t>
                </a:r>
                <a:r>
                  <a:rPr kumimoji="0" lang="fr-FR" sz="2400" b="1" i="0" u="none" strike="noStrike" cap="none" normalizeH="0" baseline="0" dirty="0" smtClean="0">
                    <a:ln>
                      <a:noFill/>
                    </a:ln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THODES (15</a:t>
                </a:r>
                <a:r>
                  <a:rPr lang="fr-FR" sz="2400" b="1" baseline="30000" dirty="0" smtClean="0"/>
                  <a:t>e </a:t>
                </a:r>
                <a:r>
                  <a:rPr kumimoji="0" lang="fr-FR" sz="2400" b="1" i="0" u="none" strike="noStrike" cap="none" normalizeH="0" baseline="0" smtClean="0">
                    <a:ln>
                      <a:noFill/>
                    </a:ln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- 18</a:t>
                </a:r>
                <a:r>
                  <a:rPr lang="fr-FR" sz="2400" b="1" baseline="30000" smtClean="0"/>
                  <a:t>e</a:t>
                </a:r>
                <a:r>
                  <a:rPr kumimoji="0" lang="fr-FR" sz="2400" b="1" i="0" u="none" strike="noStrike" cap="none" normalizeH="0" baseline="0" smtClean="0">
                    <a:ln>
                      <a:noFill/>
                    </a:ln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400" b="1" i="0" u="none" strike="noStrike" cap="none" normalizeH="0" baseline="0" dirty="0" smtClean="0">
                    <a:ln>
                      <a:noFill/>
                    </a:ln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s.)</a:t>
                </a:r>
                <a:endParaRPr kumimoji="0" lang="fr-FR" sz="2400" b="0" i="0" u="none" strike="noStrike" cap="none" normalizeH="0" baseline="0" dirty="0" smtClean="0">
                  <a:ln>
                    <a:noFill/>
                  </a:ln>
                  <a:effectLst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17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92255" y="365099"/>
            <a:ext cx="8851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                      </a:t>
            </a:r>
            <a:r>
              <a:rPr lang="fr-FR" sz="2400" b="1" dirty="0" smtClean="0"/>
              <a:t>TRACER LA ROUTE SUR DES CARTES : LES PORTULANS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3167331" y="5798477"/>
            <a:ext cx="6967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Portulan attribué </a:t>
            </a:r>
            <a:r>
              <a:rPr lang="fr-FR" sz="2400" b="1" dirty="0"/>
              <a:t>à Christophe </a:t>
            </a:r>
            <a:r>
              <a:rPr lang="fr-FR" sz="2400" b="1" dirty="0" smtClean="0"/>
              <a:t>Colomb (1492</a:t>
            </a:r>
            <a:r>
              <a:rPr lang="fr-FR" sz="2400" b="1" dirty="0" smtClean="0"/>
              <a:t>) </a:t>
            </a:r>
            <a:r>
              <a:rPr lang="fr-FR" sz="1200" b="1" dirty="0" smtClean="0"/>
              <a:t>BNF</a:t>
            </a:r>
            <a:endParaRPr lang="fr-FR" sz="1200" dirty="0"/>
          </a:p>
          <a:p>
            <a:r>
              <a:rPr lang="fr-FR" sz="2400" b="1" dirty="0" smtClean="0"/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76" y="1351322"/>
            <a:ext cx="6050278" cy="392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16132" y="149755"/>
            <a:ext cx="11621192" cy="6500710"/>
            <a:chOff x="165738" y="38506"/>
            <a:chExt cx="11621192" cy="6500710"/>
          </a:xfrm>
        </p:grpSpPr>
        <p:sp>
          <p:nvSpPr>
            <p:cNvPr id="3" name="ZoneTexte 2"/>
            <p:cNvSpPr txBox="1"/>
            <p:nvPr/>
          </p:nvSpPr>
          <p:spPr>
            <a:xfrm>
              <a:off x="165738" y="38506"/>
              <a:ext cx="11621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/>
                <a:t>TRACER LA ROUTE SUR </a:t>
              </a:r>
              <a:r>
                <a:rPr lang="fr-FR" sz="2400" b="1" dirty="0"/>
                <a:t>DES </a:t>
              </a:r>
              <a:r>
                <a:rPr lang="fr-FR" sz="2400" b="1" dirty="0" smtClean="0"/>
                <a:t>CARTES : LA </a:t>
              </a:r>
              <a:r>
                <a:rPr lang="fr-FR" sz="2400" b="1" dirty="0"/>
                <a:t>PROJECTION CYLINDRIQUE DE MERCATOR (1569)</a:t>
              </a:r>
              <a:endParaRPr lang="fr-FR" sz="2400" dirty="0"/>
            </a:p>
            <a:p>
              <a:endParaRPr lang="fr-FR" sz="2400" dirty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415634" y="720541"/>
              <a:ext cx="5030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24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644063" y="585517"/>
              <a:ext cx="3729790" cy="58477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rgbClr val="FFFF00"/>
                  </a:solidFill>
                </a:rPr>
                <a:t>Le méridien origine est défini par le cartographe et la géopolitique. </a:t>
              </a:r>
              <a:endParaRPr lang="fr-FR" sz="1600" dirty="0">
                <a:solidFill>
                  <a:srgbClr val="FFFF00"/>
                </a:solidFill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1" t="761" b="-1"/>
            <a:stretch/>
          </p:blipFill>
          <p:spPr>
            <a:xfrm>
              <a:off x="3834780" y="1255672"/>
              <a:ext cx="7236000" cy="485961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1773699" y="6200662"/>
              <a:ext cx="9756386" cy="338554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rgbClr val="FFFF00"/>
                  </a:solidFill>
                </a:rPr>
                <a:t>Les méridiens et les parallèles se croisent à angle droit                                               la route est correctement tracée</a:t>
              </a:r>
              <a:endParaRPr lang="fr-FR" sz="1600" dirty="0">
                <a:solidFill>
                  <a:srgbClr val="FFFF00"/>
                </a:solidFill>
              </a:endParaRPr>
            </a:p>
          </p:txBody>
        </p:sp>
        <p:sp>
          <p:nvSpPr>
            <p:cNvPr id="23" name="Flèche droite 22"/>
            <p:cNvSpPr>
              <a:spLocks/>
            </p:cNvSpPr>
            <p:nvPr/>
          </p:nvSpPr>
          <p:spPr>
            <a:xfrm>
              <a:off x="6628702" y="6250304"/>
              <a:ext cx="1630017" cy="191404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90" y="2063596"/>
            <a:ext cx="2916000" cy="30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74951" y="332509"/>
            <a:ext cx="6803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NAVIGUER AVEC LES ASTRES : LES INSTRUMENTS</a:t>
            </a:r>
            <a:endParaRPr lang="fr-FR" sz="2400" dirty="0"/>
          </a:p>
        </p:txBody>
      </p:sp>
      <p:pic>
        <p:nvPicPr>
          <p:cNvPr id="3" name="Image 32" descr="http://www.photoramix.com/zclients/meridienne_inst_ens_120903_Gd4mPv28/quadrants_anciens/MLB_30446_dx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0" t="8336" r="19292" b="10492"/>
          <a:stretch>
            <a:fillRect/>
          </a:stretch>
        </p:blipFill>
        <p:spPr bwMode="auto">
          <a:xfrm>
            <a:off x="1415347" y="1699524"/>
            <a:ext cx="138759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3" descr="http://www.photoramix.com/zclients/meridienne_inst_ens_120903_Gd4mPv28/astrolabe/MLB_21703_r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6" r="18108" b="6731"/>
          <a:stretch>
            <a:fillRect/>
          </a:stretch>
        </p:blipFill>
        <p:spPr bwMode="auto">
          <a:xfrm>
            <a:off x="8134921" y="1104208"/>
            <a:ext cx="1273774" cy="189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09000" y="1104208"/>
            <a:ext cx="280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 quadrant (15</a:t>
            </a:r>
            <a:r>
              <a:rPr lang="fr-FR" sz="2400" b="1" baseline="30000" dirty="0" smtClean="0"/>
              <a:t>e</a:t>
            </a:r>
            <a:r>
              <a:rPr lang="fr-FR" sz="2400" b="1" dirty="0" smtClean="0"/>
              <a:t> s)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9651273" y="1699524"/>
            <a:ext cx="1874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L’astrolabe </a:t>
            </a:r>
            <a:r>
              <a:rPr lang="fr-FR" sz="2400" b="1" dirty="0"/>
              <a:t>nautique (15</a:t>
            </a:r>
            <a:r>
              <a:rPr lang="fr-FR" sz="2400" b="1" baseline="30000" dirty="0"/>
              <a:t>e</a:t>
            </a:r>
            <a:r>
              <a:rPr lang="fr-FR" sz="2400" b="1" dirty="0"/>
              <a:t> s) </a:t>
            </a:r>
          </a:p>
        </p:txBody>
      </p:sp>
      <p:pic>
        <p:nvPicPr>
          <p:cNvPr id="9" name="Image 8" descr="http://www.photoramix.com/zclients/meridienne_inst_ens_120903_Gd4mPv28/octant/MLB_23611_dx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t="9162" r="8849" b="8380"/>
          <a:stretch/>
        </p:blipFill>
        <p:spPr bwMode="auto">
          <a:xfrm>
            <a:off x="4584678" y="896726"/>
            <a:ext cx="3258664" cy="421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 descr="http://www.photoramix.com/zclients/meridienne_BNF_120719_58NGsw52HR/photos/MLB_21816_dxr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760" y="3254548"/>
            <a:ext cx="4074377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9" y="3417858"/>
            <a:ext cx="4052979" cy="3060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45103" y="3417858"/>
            <a:ext cx="332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Le bâton de Jacob (15</a:t>
            </a:r>
            <a:r>
              <a:rPr lang="fr-FR" sz="2400" b="1" baseline="30000" dirty="0"/>
              <a:t>e</a:t>
            </a:r>
            <a:r>
              <a:rPr lang="fr-FR" sz="2400" b="1" dirty="0"/>
              <a:t> s</a:t>
            </a:r>
            <a:r>
              <a:rPr lang="fr-FR" sz="2400" b="1" dirty="0" smtClean="0"/>
              <a:t>) 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914043" y="3254548"/>
            <a:ext cx="412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         </a:t>
            </a:r>
            <a:r>
              <a:rPr lang="fr-FR" sz="2400" b="1" dirty="0" smtClean="0"/>
              <a:t>Le quartier </a:t>
            </a:r>
            <a:r>
              <a:rPr lang="fr-FR" sz="2400" b="1" dirty="0"/>
              <a:t>de Davis (1590</a:t>
            </a:r>
            <a:r>
              <a:rPr lang="fr-FR" sz="2400" b="1" dirty="0" smtClean="0"/>
              <a:t>)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698133" y="5259429"/>
            <a:ext cx="386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L’octant </a:t>
            </a:r>
            <a:r>
              <a:rPr lang="fr-FR" sz="2400" b="1" dirty="0"/>
              <a:t>et le sextant (1730</a:t>
            </a:r>
            <a:r>
              <a:rPr lang="fr-FR" sz="2400" b="1" dirty="0" smtClean="0"/>
              <a:t>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525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66472" y="399011"/>
            <a:ext cx="637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	</a:t>
            </a:r>
            <a:r>
              <a:rPr lang="fr-FR" sz="2400" b="1" dirty="0" smtClean="0"/>
              <a:t>NAVIGUER A L’AIDE DES SATELLITES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548743" y="4770167"/>
            <a:ext cx="387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 Global </a:t>
            </a:r>
            <a:r>
              <a:rPr lang="fr-FR" sz="2400" b="1" dirty="0" err="1" smtClean="0"/>
              <a:t>Positioning</a:t>
            </a:r>
            <a:r>
              <a:rPr lang="fr-FR" sz="2400" b="1" dirty="0" smtClean="0"/>
              <a:t> System</a:t>
            </a:r>
            <a:endParaRPr lang="fr-FR" sz="2400" dirty="0"/>
          </a:p>
        </p:txBody>
      </p:sp>
      <p:pic>
        <p:nvPicPr>
          <p:cNvPr id="7" name="Picture 2" descr="Vue du boiter satell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44" y="1448259"/>
            <a:ext cx="4788000" cy="31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6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7539" y="473865"/>
            <a:ext cx="1043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	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REGARD SUR LA NAVIGATION POLYNÉSIENNE : LES CHEMINS D’ÉTOILES</a:t>
            </a:r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9146" y="1769134"/>
            <a:ext cx="253582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/>
              <a:t>Les </a:t>
            </a:r>
            <a:r>
              <a:rPr lang="fr-FR" b="1" i="1" dirty="0"/>
              <a:t>Rua</a:t>
            </a:r>
            <a:r>
              <a:rPr lang="fr-FR" b="1" dirty="0"/>
              <a:t>, les chemins d'étoiles</a:t>
            </a:r>
            <a:r>
              <a:rPr lang="fr-FR" b="1" dirty="0" smtClean="0"/>
              <a:t>.</a:t>
            </a:r>
          </a:p>
          <a:p>
            <a:pPr algn="just"/>
            <a:endParaRPr lang="fr-FR" sz="1000" b="1" dirty="0"/>
          </a:p>
          <a:p>
            <a:r>
              <a:rPr lang="fr-FR" dirty="0" smtClean="0"/>
              <a:t>Les </a:t>
            </a:r>
            <a:r>
              <a:rPr lang="fr-FR" i="1" dirty="0"/>
              <a:t>Rua</a:t>
            </a:r>
            <a:r>
              <a:rPr lang="fr-FR" dirty="0"/>
              <a:t> sont des suites </a:t>
            </a:r>
            <a:r>
              <a:rPr lang="fr-FR" dirty="0" smtClean="0"/>
              <a:t>d’étoiles.</a:t>
            </a:r>
            <a:endParaRPr lang="fr-FR" dirty="0"/>
          </a:p>
          <a:p>
            <a:r>
              <a:rPr lang="fr-FR" dirty="0"/>
              <a:t>Dans la zone </a:t>
            </a:r>
            <a:r>
              <a:rPr lang="fr-FR" dirty="0" smtClean="0"/>
              <a:t>intertropicale chaque </a:t>
            </a:r>
            <a:r>
              <a:rPr lang="fr-FR" dirty="0"/>
              <a:t>nuit </a:t>
            </a:r>
            <a:r>
              <a:rPr lang="fr-FR" dirty="0" smtClean="0"/>
              <a:t>les </a:t>
            </a:r>
            <a:r>
              <a:rPr lang="fr-FR" dirty="0"/>
              <a:t>étoiles </a:t>
            </a:r>
            <a:r>
              <a:rPr lang="fr-FR" dirty="0" smtClean="0"/>
              <a:t>sortent </a:t>
            </a:r>
            <a:r>
              <a:rPr lang="fr-FR" dirty="0"/>
              <a:t>de l’horizon à </a:t>
            </a:r>
            <a:r>
              <a:rPr lang="fr-FR" dirty="0" smtClean="0"/>
              <a:t>l'Est, montent</a:t>
            </a:r>
            <a:r>
              <a:rPr lang="fr-FR" dirty="0"/>
              <a:t>, </a:t>
            </a:r>
            <a:r>
              <a:rPr lang="fr-FR" dirty="0" smtClean="0"/>
              <a:t>culminent, redescendent et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871858" y="1257469"/>
            <a:ext cx="306977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</a:t>
            </a:r>
            <a:r>
              <a:rPr lang="fr-FR" b="1" i="1" dirty="0"/>
              <a:t>Pou</a:t>
            </a:r>
            <a:r>
              <a:rPr lang="fr-FR" b="1" dirty="0"/>
              <a:t>, les piliers du ciel</a:t>
            </a:r>
            <a:r>
              <a:rPr lang="fr-FR" b="1" dirty="0" smtClean="0"/>
              <a:t>.</a:t>
            </a:r>
          </a:p>
          <a:p>
            <a:endParaRPr lang="fr-FR" sz="1000" b="1" dirty="0"/>
          </a:p>
          <a:p>
            <a:r>
              <a:rPr lang="fr-FR" dirty="0"/>
              <a:t>Selon la mythologie polynésienne, les </a:t>
            </a:r>
            <a:r>
              <a:rPr lang="fr-FR" i="1" dirty="0"/>
              <a:t>Pou</a:t>
            </a:r>
            <a:r>
              <a:rPr lang="fr-FR" dirty="0"/>
              <a:t> sont les piliers qui maintiennent </a:t>
            </a:r>
            <a:r>
              <a:rPr lang="fr-FR" dirty="0" smtClean="0"/>
              <a:t>le </a:t>
            </a:r>
            <a:r>
              <a:rPr lang="fr-FR" dirty="0"/>
              <a:t>dôme du ciel </a:t>
            </a:r>
            <a:r>
              <a:rPr lang="fr-FR" dirty="0" smtClean="0"/>
              <a:t>dans </a:t>
            </a:r>
            <a:r>
              <a:rPr lang="fr-FR" dirty="0"/>
              <a:t>sa forme sphérique. </a:t>
            </a:r>
            <a:endParaRPr lang="fr-FR" dirty="0" smtClean="0"/>
          </a:p>
          <a:p>
            <a:r>
              <a:rPr lang="fr-FR" dirty="0" smtClean="0"/>
              <a:t>Chacun </a:t>
            </a:r>
            <a:r>
              <a:rPr lang="fr-FR" dirty="0"/>
              <a:t>des </a:t>
            </a:r>
            <a:r>
              <a:rPr lang="fr-FR" i="1" dirty="0"/>
              <a:t>Pou</a:t>
            </a:r>
            <a:r>
              <a:rPr lang="fr-FR" dirty="0"/>
              <a:t> est </a:t>
            </a:r>
            <a:r>
              <a:rPr lang="fr-FR" dirty="0" smtClean="0"/>
              <a:t>matérialisé par </a:t>
            </a:r>
            <a:r>
              <a:rPr lang="fr-FR" dirty="0"/>
              <a:t>une étoile très </a:t>
            </a:r>
            <a:r>
              <a:rPr lang="fr-FR" dirty="0" smtClean="0"/>
              <a:t>brillante. </a:t>
            </a:r>
          </a:p>
          <a:p>
            <a:r>
              <a:rPr lang="fr-FR" dirty="0" smtClean="0"/>
              <a:t>Le </a:t>
            </a:r>
            <a:r>
              <a:rPr lang="fr-FR" i="1" dirty="0"/>
              <a:t>Pou</a:t>
            </a:r>
            <a:r>
              <a:rPr lang="fr-FR" dirty="0"/>
              <a:t> du Nord est </a:t>
            </a:r>
            <a:r>
              <a:rPr lang="fr-FR" dirty="0" smtClean="0"/>
              <a:t>matérialisé par </a:t>
            </a:r>
            <a:r>
              <a:rPr lang="fr-FR" dirty="0"/>
              <a:t>l’Étoile </a:t>
            </a:r>
            <a:r>
              <a:rPr lang="fr-FR" dirty="0" smtClean="0"/>
              <a:t>Polaire ou par </a:t>
            </a:r>
            <a:r>
              <a:rPr lang="fr-FR" dirty="0" err="1"/>
              <a:t>Dubhé</a:t>
            </a:r>
            <a:r>
              <a:rPr lang="fr-FR" dirty="0"/>
              <a:t> (α </a:t>
            </a:r>
            <a:r>
              <a:rPr lang="fr-FR" dirty="0" smtClean="0"/>
              <a:t>de la grande ourse).</a:t>
            </a:r>
          </a:p>
          <a:p>
            <a:r>
              <a:rPr lang="fr-FR" dirty="0" smtClean="0"/>
              <a:t>Dans </a:t>
            </a:r>
            <a:r>
              <a:rPr lang="fr-FR" dirty="0"/>
              <a:t>l'hémisphère sud </a:t>
            </a:r>
            <a:r>
              <a:rPr lang="fr-FR" dirty="0" smtClean="0"/>
              <a:t>les repères sont  </a:t>
            </a:r>
            <a:r>
              <a:rPr lang="fr-FR" dirty="0"/>
              <a:t>les étoiles très brillantes les plus proches du Pôle </a:t>
            </a:r>
            <a:r>
              <a:rPr lang="fr-FR" dirty="0" smtClean="0"/>
              <a:t>Sud (α </a:t>
            </a:r>
            <a:r>
              <a:rPr lang="fr-FR" dirty="0"/>
              <a:t>et β </a:t>
            </a:r>
            <a:r>
              <a:rPr lang="fr-FR" dirty="0" smtClean="0"/>
              <a:t>du Centaure, </a:t>
            </a:r>
            <a:r>
              <a:rPr lang="fr-FR" dirty="0" err="1"/>
              <a:t>Rigil</a:t>
            </a:r>
            <a:r>
              <a:rPr lang="fr-FR" dirty="0"/>
              <a:t> et </a:t>
            </a:r>
            <a:r>
              <a:rPr lang="fr-FR" dirty="0" err="1" smtClean="0"/>
              <a:t>Hadar</a:t>
            </a:r>
            <a:r>
              <a:rPr lang="fr-FR" dirty="0" smtClean="0"/>
              <a:t>). </a:t>
            </a:r>
            <a:endParaRPr lang="fr-FR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 smtClean="0"/>
          </a:p>
          <a:p>
            <a:endParaRPr lang="fr-FR" sz="1000" dirty="0"/>
          </a:p>
          <a:p>
            <a:endParaRPr lang="fr-FR" sz="1000" dirty="0"/>
          </a:p>
        </p:txBody>
      </p:sp>
      <p:sp>
        <p:nvSpPr>
          <p:cNvPr id="10" name="ZoneTexte 9"/>
          <p:cNvSpPr txBox="1"/>
          <p:nvPr/>
        </p:nvSpPr>
        <p:spPr>
          <a:xfrm>
            <a:off x="229146" y="4649451"/>
            <a:ext cx="435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disparaissent à l’Ouest. </a:t>
            </a:r>
            <a:r>
              <a:rPr lang="fr-FR" dirty="0" smtClean="0"/>
              <a:t>Leurs</a:t>
            </a:r>
          </a:p>
          <a:p>
            <a:r>
              <a:rPr lang="fr-FR" dirty="0" smtClean="0"/>
              <a:t>trajectoires </a:t>
            </a:r>
            <a:r>
              <a:rPr lang="fr-FR" dirty="0"/>
              <a:t>sur la voûte céleste </a:t>
            </a:r>
            <a:endParaRPr lang="fr-FR" dirty="0" smtClean="0"/>
          </a:p>
          <a:p>
            <a:r>
              <a:rPr lang="fr-FR" dirty="0" smtClean="0"/>
              <a:t>forment un </a:t>
            </a:r>
            <a:r>
              <a:rPr lang="fr-FR" i="1" dirty="0"/>
              <a:t>Rua</a:t>
            </a:r>
            <a:r>
              <a:rPr lang="fr-FR" dirty="0"/>
              <a:t> que les navigateurs utilisent </a:t>
            </a:r>
            <a:r>
              <a:rPr lang="fr-FR" dirty="0" err="1" smtClean="0"/>
              <a:t>utilisent</a:t>
            </a:r>
            <a:r>
              <a:rPr lang="fr-FR" dirty="0" smtClean="0"/>
              <a:t> comme </a:t>
            </a:r>
            <a:r>
              <a:rPr lang="fr-FR" dirty="0"/>
              <a:t>guides</a:t>
            </a:r>
            <a:r>
              <a:rPr lang="fr-FR" i="1" dirty="0"/>
              <a:t>.</a:t>
            </a:r>
            <a:endParaRPr lang="fr-FR" dirty="0"/>
          </a:p>
        </p:txBody>
      </p:sp>
      <p:pic>
        <p:nvPicPr>
          <p:cNvPr id="3074" name="Picture 2" descr="http://www.meridienne.org/atelier/instruments/titiro/images/titiro-navigation-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" b="20432"/>
          <a:stretch/>
        </p:blipFill>
        <p:spPr bwMode="auto">
          <a:xfrm>
            <a:off x="2551477" y="1522544"/>
            <a:ext cx="6211524" cy="419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19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83541"/>
            <a:ext cx="1123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	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REGARD SUR LA NAVIGATION  DANS 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L’OCÉAN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INDIEN : LES POÈMES NAUTIQUES</a:t>
            </a:r>
            <a:endParaRPr lang="fr-F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poème nau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2" y="613446"/>
            <a:ext cx="5616000" cy="518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231369" y="390091"/>
            <a:ext cx="570374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/>
              <a:t/>
            </a:r>
            <a:br>
              <a:rPr lang="fr-FR" sz="1200" dirty="0"/>
            </a:br>
            <a:r>
              <a:rPr lang="fr-FR" dirty="0"/>
              <a:t>Les poèmes nautiques </a:t>
            </a:r>
            <a:r>
              <a:rPr lang="fr-FR" dirty="0" smtClean="0"/>
              <a:t>décrivent </a:t>
            </a:r>
            <a:r>
              <a:rPr lang="fr-FR" dirty="0"/>
              <a:t>les routes traditionnelles de la navigation maritime </a:t>
            </a:r>
            <a:r>
              <a:rPr lang="fr-FR" dirty="0" smtClean="0"/>
              <a:t>arabe. Ils constituent des </a:t>
            </a:r>
            <a:r>
              <a:rPr lang="fr-FR" dirty="0"/>
              <a:t>ouvrages oraux d'instructions nautiques à l'usage des marins de l'Océan Indien</a:t>
            </a:r>
            <a:r>
              <a:rPr lang="fr-FR" dirty="0" smtClean="0"/>
              <a:t>.</a:t>
            </a:r>
          </a:p>
          <a:p>
            <a:pPr algn="just"/>
            <a:endParaRPr lang="fr-FR" sz="1000" dirty="0"/>
          </a:p>
          <a:p>
            <a:pPr algn="just"/>
            <a:r>
              <a:rPr lang="fr-FR" dirty="0" smtClean="0"/>
              <a:t>Les </a:t>
            </a:r>
            <a:r>
              <a:rPr lang="fr-FR" dirty="0"/>
              <a:t>29 </a:t>
            </a:r>
            <a:r>
              <a:rPr lang="fr-FR" dirty="0" smtClean="0"/>
              <a:t>quatrains du poème présentent </a:t>
            </a:r>
            <a:r>
              <a:rPr lang="fr-FR" dirty="0"/>
              <a:t>une </a:t>
            </a:r>
            <a:r>
              <a:rPr lang="fr-FR" dirty="0" smtClean="0"/>
              <a:t>route traditionnelle </a:t>
            </a:r>
            <a:r>
              <a:rPr lang="fr-FR" dirty="0"/>
              <a:t>de la navigation </a:t>
            </a:r>
            <a:r>
              <a:rPr lang="fr-FR" dirty="0" smtClean="0"/>
              <a:t>maritime du Yémen. </a:t>
            </a:r>
          </a:p>
          <a:p>
            <a:pPr algn="just"/>
            <a:r>
              <a:rPr lang="fr-FR" dirty="0" smtClean="0"/>
              <a:t>Le pilote </a:t>
            </a:r>
            <a:r>
              <a:rPr lang="fr-FR" dirty="0"/>
              <a:t>(</a:t>
            </a:r>
            <a:r>
              <a:rPr lang="fr-FR" dirty="0" err="1"/>
              <a:t>Mu'allim</a:t>
            </a:r>
            <a:r>
              <a:rPr lang="fr-FR" dirty="0"/>
              <a:t>) </a:t>
            </a:r>
            <a:r>
              <a:rPr lang="fr-FR" dirty="0" smtClean="0"/>
              <a:t>peut mémoriser les </a:t>
            </a:r>
            <a:r>
              <a:rPr lang="fr-FR" dirty="0"/>
              <a:t>indications lui permettant de naviguer entre </a:t>
            </a:r>
            <a:r>
              <a:rPr lang="fr-FR" dirty="0" err="1"/>
              <a:t>Sayhut</a:t>
            </a:r>
            <a:r>
              <a:rPr lang="fr-FR" dirty="0"/>
              <a:t> (golfe persique) et Zanzibar (côte orientale de l'Afrique).</a:t>
            </a:r>
          </a:p>
          <a:p>
            <a:pPr algn="just"/>
            <a:endParaRPr lang="fr-FR" sz="1000" dirty="0" smtClean="0"/>
          </a:p>
          <a:p>
            <a:pPr algn="just"/>
            <a:r>
              <a:rPr lang="fr-FR" dirty="0" smtClean="0"/>
              <a:t>Un </a:t>
            </a:r>
            <a:r>
              <a:rPr lang="fr-FR" dirty="0"/>
              <a:t>dixième environ des caps </a:t>
            </a:r>
            <a:r>
              <a:rPr lang="fr-FR" dirty="0" smtClean="0"/>
              <a:t>que </a:t>
            </a:r>
            <a:r>
              <a:rPr lang="fr-FR" dirty="0"/>
              <a:t>le pilote doit suivre pour mener sa barque à bon port fait référence aux étoiles. </a:t>
            </a:r>
            <a:endParaRPr lang="fr-FR" dirty="0" smtClean="0"/>
          </a:p>
          <a:p>
            <a:pPr algn="just"/>
            <a:r>
              <a:rPr lang="fr-FR" dirty="0" smtClean="0"/>
              <a:t>Ces </a:t>
            </a:r>
            <a:r>
              <a:rPr lang="fr-FR" dirty="0"/>
              <a:t>indications de navigation </a:t>
            </a:r>
            <a:r>
              <a:rPr lang="fr-FR" dirty="0" smtClean="0"/>
              <a:t>sont l'application </a:t>
            </a:r>
            <a:r>
              <a:rPr lang="fr-FR" dirty="0"/>
              <a:t>pratique dans </a:t>
            </a:r>
            <a:r>
              <a:rPr lang="fr-FR" dirty="0" smtClean="0"/>
              <a:t>la navigation de </a:t>
            </a:r>
            <a:r>
              <a:rPr lang="fr-FR" dirty="0"/>
              <a:t>la science astronomique </a:t>
            </a:r>
            <a:r>
              <a:rPr lang="fr-FR" dirty="0" smtClean="0"/>
              <a:t>arabe.</a:t>
            </a:r>
          </a:p>
          <a:p>
            <a:pPr algn="just"/>
            <a:endParaRPr lang="fr-FR" sz="1000" dirty="0"/>
          </a:p>
          <a:p>
            <a:pPr algn="just"/>
            <a:r>
              <a:rPr lang="fr-FR" dirty="0" smtClean="0"/>
              <a:t>Collecté au </a:t>
            </a:r>
            <a:r>
              <a:rPr lang="fr-FR" dirty="0"/>
              <a:t>début du XIX</a:t>
            </a:r>
            <a:r>
              <a:rPr lang="fr-FR" baseline="30000" dirty="0"/>
              <a:t>e</a:t>
            </a:r>
            <a:r>
              <a:rPr lang="fr-FR" dirty="0"/>
              <a:t> </a:t>
            </a:r>
            <a:r>
              <a:rPr lang="fr-FR" dirty="0" smtClean="0"/>
              <a:t>siècle </a:t>
            </a:r>
            <a:r>
              <a:rPr lang="fr-FR" dirty="0"/>
              <a:t>ce poème est </a:t>
            </a:r>
            <a:r>
              <a:rPr lang="fr-FR" dirty="0" smtClean="0"/>
              <a:t>très </a:t>
            </a:r>
            <a:r>
              <a:rPr lang="fr-FR" dirty="0"/>
              <a:t>ultérieur à la période d'or de la navigation arabe. </a:t>
            </a:r>
            <a:endParaRPr lang="fr-FR" dirty="0" smtClean="0"/>
          </a:p>
          <a:p>
            <a:pPr algn="just"/>
            <a:r>
              <a:rPr lang="fr-FR" dirty="0" smtClean="0"/>
              <a:t>Il </a:t>
            </a:r>
            <a:r>
              <a:rPr lang="fr-FR" dirty="0"/>
              <a:t>permet cependant d'entrevoir une technique maritime originale et la résistance de la tradition maritime arabe face à l'influence occidentale.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35519" y="5594863"/>
            <a:ext cx="4895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 err="1" smtClean="0"/>
              <a:t>Sa'îd</a:t>
            </a:r>
            <a:r>
              <a:rPr lang="fr-FR" sz="1200" b="1" i="1" dirty="0" smtClean="0"/>
              <a:t> </a:t>
            </a:r>
            <a:r>
              <a:rPr lang="fr-FR" sz="1200" b="1" i="1" dirty="0"/>
              <a:t>Ibn </a:t>
            </a:r>
            <a:r>
              <a:rPr lang="fr-FR" sz="1200" b="1" i="1" dirty="0" err="1"/>
              <a:t>Sâlim</a:t>
            </a:r>
            <a:r>
              <a:rPr lang="fr-FR" sz="1200" b="1" i="1" dirty="0"/>
              <a:t> </a:t>
            </a:r>
            <a:r>
              <a:rPr lang="fr-FR" sz="1200" b="1" i="1" dirty="0" err="1"/>
              <a:t>Bâtâyi</a:t>
            </a:r>
            <a:r>
              <a:rPr lang="fr-FR" sz="1200" b="1" i="1" dirty="0"/>
              <a:t>', traduit du dialecte </a:t>
            </a:r>
            <a:r>
              <a:rPr lang="fr-FR" sz="1200" b="1" i="1" dirty="0" smtClean="0"/>
              <a:t>yéménite</a:t>
            </a:r>
          </a:p>
          <a:p>
            <a:r>
              <a:rPr lang="fr-FR" sz="1200" i="1" dirty="0" smtClean="0"/>
              <a:t>Les </a:t>
            </a:r>
            <a:r>
              <a:rPr lang="fr-FR" sz="1200" i="1" dirty="0"/>
              <a:t>poèmes nautiques de </a:t>
            </a:r>
            <a:r>
              <a:rPr lang="fr-FR" sz="1200" i="1" dirty="0" err="1"/>
              <a:t>Sa'îd</a:t>
            </a:r>
            <a:r>
              <a:rPr lang="fr-FR" sz="1200" i="1" dirty="0"/>
              <a:t> Ibn </a:t>
            </a:r>
            <a:r>
              <a:rPr lang="fr-FR" sz="1200" i="1" dirty="0" err="1"/>
              <a:t>Sâlim</a:t>
            </a:r>
            <a:r>
              <a:rPr lang="fr-FR" sz="1200" i="1" dirty="0"/>
              <a:t> </a:t>
            </a:r>
            <a:r>
              <a:rPr lang="fr-FR" sz="1200" i="1" dirty="0" err="1" smtClean="0"/>
              <a:t>Bâtâyi</a:t>
            </a:r>
            <a:r>
              <a:rPr lang="fr-FR" sz="1200" i="1" dirty="0" smtClean="0"/>
              <a:t>.</a:t>
            </a:r>
            <a:endParaRPr lang="fr-FR" sz="1200" dirty="0" smtClean="0"/>
          </a:p>
          <a:p>
            <a:r>
              <a:rPr lang="fr-FR" sz="1200" dirty="0" smtClean="0"/>
              <a:t>Michel </a:t>
            </a:r>
            <a:r>
              <a:rPr lang="fr-FR" sz="1200" dirty="0" err="1" smtClean="0"/>
              <a:t>Nieto</a:t>
            </a:r>
            <a:r>
              <a:rPr lang="fr-FR" sz="1200" dirty="0" smtClean="0"/>
              <a:t>, Chroniques </a:t>
            </a:r>
            <a:r>
              <a:rPr lang="fr-FR" sz="1200" dirty="0"/>
              <a:t>yéménites. 1999. </a:t>
            </a:r>
            <a:br>
              <a:rPr lang="fr-FR" sz="1200" dirty="0"/>
            </a:br>
            <a:r>
              <a:rPr lang="fr-FR" sz="1200" dirty="0"/>
              <a:t>Publication en ligne : </a:t>
            </a:r>
            <a:r>
              <a:rPr lang="fr-FR" sz="1200" dirty="0">
                <a:hlinkClick r:id="rId3"/>
              </a:rPr>
              <a:t>http://cy.revues.org/52</a:t>
            </a:r>
            <a:r>
              <a:rPr lang="fr-FR" sz="1200" b="1" i="1" dirty="0" smtClean="0"/>
              <a:t>.</a:t>
            </a:r>
            <a:endParaRPr lang="fr-FR" sz="1200" b="1" i="1" dirty="0"/>
          </a:p>
        </p:txBody>
      </p:sp>
    </p:spTree>
    <p:extLst>
      <p:ext uri="{BB962C8B-B14F-4D97-AF65-F5344CB8AC3E}">
        <p14:creationId xmlns:p14="http://schemas.microsoft.com/office/powerpoint/2010/main" val="318261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15" b="79022" l="18716" r="78211">
                        <a14:foregroundMark x1="69600" y1="39733" x2="69600" y2="39733"/>
                        <a14:foregroundMark x1="70600" y1="31200" x2="70600" y2="31200"/>
                        <a14:foregroundMark x1="68600" y1="20533" x2="68600" y2="20533"/>
                        <a14:foregroundMark x1="68600" y1="18133" x2="68600" y2="18133"/>
                        <a14:foregroundMark x1="70400" y1="21333" x2="70400" y2="21333"/>
                        <a14:foregroundMark x1="71200" y1="23200" x2="71200" y2="23200"/>
                        <a14:foregroundMark x1="68600" y1="45867" x2="68600" y2="45867"/>
                        <a14:foregroundMark x1="61200" y1="15200" x2="61200" y2="15200"/>
                        <a14:foregroundMark x1="50200" y1="17333" x2="50200" y2="17333"/>
                        <a14:backgroundMark x1="7000" y1="24267" x2="7000" y2="24267"/>
                        <a14:backgroundMark x1="24000" y1="25333" x2="24000" y2="25333"/>
                        <a14:backgroundMark x1="69000" y1="73867" x2="69000" y2="73867"/>
                        <a14:backgroundMark x1="90800" y1="77333" x2="90800" y2="77333"/>
                        <a14:backgroundMark x1="97400" y1="96267" x2="97400" y2="9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5439" r="14352" b="12802"/>
          <a:stretch/>
        </p:blipFill>
        <p:spPr>
          <a:xfrm>
            <a:off x="8242503" y="3470317"/>
            <a:ext cx="3929561" cy="32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3249" r="45983" b="4023"/>
          <a:stretch/>
        </p:blipFill>
        <p:spPr>
          <a:xfrm>
            <a:off x="511371" y="332591"/>
            <a:ext cx="2164513" cy="259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53" y="4165361"/>
            <a:ext cx="3600000" cy="2016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r="21157" b="-1020"/>
          <a:stretch/>
        </p:blipFill>
        <p:spPr>
          <a:xfrm>
            <a:off x="444813" y="3969158"/>
            <a:ext cx="3600000" cy="24477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1" b="694"/>
          <a:stretch/>
        </p:blipFill>
        <p:spPr>
          <a:xfrm>
            <a:off x="3669024" y="1099507"/>
            <a:ext cx="3280312" cy="194908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236293" y="4165361"/>
            <a:ext cx="311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Connaître </a:t>
            </a:r>
            <a:r>
              <a:rPr lang="fr-FR" sz="2400" b="1" dirty="0"/>
              <a:t>les fonds</a:t>
            </a:r>
            <a:endParaRPr lang="fr-F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3" b="1231"/>
          <a:stretch/>
        </p:blipFill>
        <p:spPr>
          <a:xfrm>
            <a:off x="9449342" y="184875"/>
            <a:ext cx="2154383" cy="35556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91503" y="291188"/>
            <a:ext cx="4174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          </a:t>
            </a:r>
            <a:r>
              <a:rPr lang="fr-FR" sz="2400" b="1" dirty="0" smtClean="0"/>
              <a:t>NAVIGUER À VUE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856509" y="3278909"/>
            <a:ext cx="577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Observer la mer, le ciel, les côtes </a:t>
            </a:r>
          </a:p>
        </p:txBody>
      </p:sp>
      <p:pic>
        <p:nvPicPr>
          <p:cNvPr id="2050" name="Picture 2" descr="Girouette photographiée par Méridien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236" y="1117419"/>
            <a:ext cx="1404000" cy="181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9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665867" y="3259423"/>
            <a:ext cx="6181978" cy="3348000"/>
            <a:chOff x="1918011" y="1611159"/>
            <a:chExt cx="7848000" cy="485894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4" t="23485" r="8734" b="7222"/>
            <a:stretch/>
          </p:blipFill>
          <p:spPr>
            <a:xfrm>
              <a:off x="1918011" y="1611159"/>
              <a:ext cx="7848000" cy="4858946"/>
            </a:xfrm>
            <a:prstGeom prst="rect">
              <a:avLst/>
            </a:prstGeom>
          </p:spPr>
        </p:pic>
        <p:pic>
          <p:nvPicPr>
            <p:cNvPr id="3" name="Image 2" descr="http://www.photoramix.com/zclients/meridienne_instr_120717_Gf58mPk23Hw/ins_div_120423/MLB_21871_dxr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9" t="11473" r="19193" b="7876"/>
            <a:stretch/>
          </p:blipFill>
          <p:spPr bwMode="auto">
            <a:xfrm>
              <a:off x="6466882" y="1769557"/>
              <a:ext cx="1086122" cy="2088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663757" y="1854642"/>
            <a:ext cx="52554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000" b="1" dirty="0"/>
          </a:p>
          <a:p>
            <a:r>
              <a:rPr lang="fr-FR" sz="2400" b="1" dirty="0" smtClean="0"/>
              <a:t>Mesurer la vitesse avec le loch à bateau </a:t>
            </a:r>
          </a:p>
          <a:p>
            <a:r>
              <a:rPr lang="fr-FR" sz="2400" b="1" dirty="0" smtClean="0"/>
              <a:t>et le sablier de 30 secondes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908871"/>
              </p:ext>
            </p:extLst>
          </p:nvPr>
        </p:nvGraphicFramePr>
        <p:xfrm>
          <a:off x="8410747" y="1894216"/>
          <a:ext cx="3276000" cy="3059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Acrobat Document" r:id="rId5" imgW="13868258" imgH="12953732" progId="AcroExch.Document.7">
                  <p:embed/>
                </p:oleObj>
              </mc:Choice>
              <mc:Fallback>
                <p:oleObj name="Acrobat Document" r:id="rId5" imgW="13868258" imgH="12953732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10747" y="1894216"/>
                        <a:ext cx="3276000" cy="3059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523729" y="1063219"/>
            <a:ext cx="584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Connaître et tenir </a:t>
            </a:r>
            <a:r>
              <a:rPr lang="fr-FR" sz="2400" b="1" dirty="0"/>
              <a:t>le cap avec la boussole</a:t>
            </a:r>
            <a:endParaRPr lang="fr-FR" sz="2400" dirty="0"/>
          </a:p>
          <a:p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3291502" y="212436"/>
            <a:ext cx="5501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          </a:t>
            </a:r>
            <a:r>
              <a:rPr lang="fr-FR" sz="2400" b="1" dirty="0" smtClean="0"/>
              <a:t>NAVIGUER À L’ESTIME</a:t>
            </a:r>
          </a:p>
        </p:txBody>
      </p:sp>
    </p:spTree>
    <p:extLst>
      <p:ext uri="{BB962C8B-B14F-4D97-AF65-F5344CB8AC3E}">
        <p14:creationId xmlns:p14="http://schemas.microsoft.com/office/powerpoint/2010/main" val="8826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31708" y="529730"/>
            <a:ext cx="2542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L’HEURE À LA MER</a:t>
            </a:r>
            <a:endParaRPr lang="fr-FR" sz="2400" dirty="0"/>
          </a:p>
        </p:txBody>
      </p:sp>
      <p:pic>
        <p:nvPicPr>
          <p:cNvPr id="6" name="Image 5" descr="http://www.photoramix.com/zclients/meridienne_instr_120717_Gf58mPk23Hw/ins_div_120423/MLB_21847_dx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60" y="1173386"/>
            <a:ext cx="3369595" cy="448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PERON-LEHEBEL\Documents\0-ASTRONOMIE\0-PHOTOS D'ASTRONOMIE\0-INSTRUMENTS CONSTRUITS\00Derniers instruments à trier\Sablier de quar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65" y="899062"/>
            <a:ext cx="1223645" cy="44316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2219390" y="5449456"/>
            <a:ext cx="250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Nocturlabe</a:t>
            </a:r>
            <a:r>
              <a:rPr lang="fr-FR" sz="2400" b="1" dirty="0" smtClean="0"/>
              <a:t> (16</a:t>
            </a:r>
            <a:r>
              <a:rPr lang="fr-FR" sz="2400" b="1" baseline="30000" dirty="0" smtClean="0"/>
              <a:t>e</a:t>
            </a:r>
            <a:r>
              <a:rPr lang="fr-FR" sz="2400" b="1" dirty="0" smtClean="0"/>
              <a:t> s)</a:t>
            </a:r>
            <a:endParaRPr lang="fr-FR" sz="2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448726" y="5541818"/>
            <a:ext cx="3283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Sablier de quart (18</a:t>
            </a:r>
            <a:r>
              <a:rPr lang="fr-FR" sz="2400" b="1" baseline="30000" dirty="0" smtClean="0"/>
              <a:t>e</a:t>
            </a:r>
            <a:r>
              <a:rPr lang="fr-FR" sz="2400" b="1" dirty="0" smtClean="0"/>
              <a:t> s)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2549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374567" y="295565"/>
            <a:ext cx="11684552" cy="5791478"/>
            <a:chOff x="402276" y="277092"/>
            <a:chExt cx="11684552" cy="579147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462" y="1142992"/>
              <a:ext cx="5522987" cy="4925578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498764" y="277092"/>
              <a:ext cx="1076036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/>
                <a:t>	</a:t>
              </a:r>
              <a:r>
                <a:rPr lang="fr-FR" sz="2400" b="1" dirty="0" smtClean="0"/>
                <a:t>SE REPÉRER À LA SURFACE DE LA TERRE :</a:t>
              </a:r>
              <a:r>
                <a:rPr lang="fr-FR" sz="2400" b="1" dirty="0"/>
                <a:t> </a:t>
              </a:r>
              <a:endParaRPr lang="fr-FR" sz="2400" b="1" dirty="0" smtClean="0"/>
            </a:p>
            <a:p>
              <a:pPr algn="ctr"/>
              <a:r>
                <a:rPr lang="fr-FR" sz="2400" b="1" dirty="0" smtClean="0"/>
                <a:t>              LES </a:t>
              </a:r>
              <a:r>
                <a:rPr lang="fr-FR" sz="2400" b="1" dirty="0"/>
                <a:t>ÉLÉMENTS DU POINT </a:t>
              </a:r>
              <a:endParaRPr lang="fr-FR" sz="2400" b="1" dirty="0" smtClean="0"/>
            </a:p>
            <a:p>
              <a:endParaRPr lang="fr-FR" dirty="0"/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76" y="2221506"/>
              <a:ext cx="3955223" cy="746719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4934" y="1451663"/>
              <a:ext cx="4421894" cy="764372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7817710" y="3531507"/>
              <a:ext cx="14668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Équateur</a:t>
              </a:r>
              <a:endParaRPr lang="fr-FR" sz="2000" b="1" dirty="0"/>
            </a:p>
          </p:txBody>
        </p:sp>
      </p:grpSp>
      <p:cxnSp>
        <p:nvCxnSpPr>
          <p:cNvPr id="8" name="Connecteur droit avec flèche 7"/>
          <p:cNvCxnSpPr/>
          <p:nvPr/>
        </p:nvCxnSpPr>
        <p:spPr>
          <a:xfrm flipH="1">
            <a:off x="11171544" y="991146"/>
            <a:ext cx="0" cy="324196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231071" y="3186546"/>
            <a:ext cx="336285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8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772609" y="1339120"/>
            <a:ext cx="3457645" cy="5146788"/>
            <a:chOff x="-2447642" y="566316"/>
            <a:chExt cx="3739882" cy="526115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142687" y="1632276"/>
              <a:ext cx="3221189" cy="4195196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-2447642" y="566316"/>
              <a:ext cx="3739882" cy="84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/>
                <a:t>La nuit dans l’hémisphère nord avec l’Étoile polaire</a:t>
              </a:r>
              <a:endParaRPr lang="fr-FR" sz="2400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2641601" y="240546"/>
            <a:ext cx="10196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NAVIGATION AVEC LES ASTRES : DÉTERMINER </a:t>
            </a:r>
            <a:r>
              <a:rPr lang="fr-FR" sz="2400" b="1" dirty="0"/>
              <a:t>LA LATITUDE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5421745" y="877455"/>
            <a:ext cx="611758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Avec le Soleil (exemple de l’hémisphère nord)</a:t>
            </a:r>
            <a:endParaRPr lang="fr-FR" sz="24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" t="10295" r="17941" b="3464"/>
          <a:stretch/>
        </p:blipFill>
        <p:spPr>
          <a:xfrm>
            <a:off x="4373217" y="1452903"/>
            <a:ext cx="7166113" cy="44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84809" y="199153"/>
            <a:ext cx="602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	</a:t>
            </a:r>
            <a:r>
              <a:rPr lang="fr-FR" sz="2400" b="1" dirty="0" smtClean="0"/>
              <a:t>DÉTERMINER LA LONGITUDE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286325" y="5098473"/>
            <a:ext cx="49599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24 heures  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sym typeface="Wingdings 3" panose="05040102010807070707" pitchFamily="18" charset="2"/>
              </a:rPr>
              <a:t>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360°</a:t>
            </a:r>
          </a:p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1 heure 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sym typeface="Wingdings 3" panose="05040102010807070707" pitchFamily="18" charset="2"/>
              </a:rPr>
              <a:t>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15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° 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  <a:sym typeface="Wingdings 3" panose="05040102010807070707" pitchFamily="18" charset="2"/>
              </a:rPr>
              <a:t> 111 km à l’équateur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79" y="429985"/>
            <a:ext cx="5983601" cy="63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60066" y="220228"/>
            <a:ext cx="917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	</a:t>
            </a:r>
            <a:r>
              <a:rPr lang="fr-FR" sz="2400" b="1" dirty="0" smtClean="0"/>
              <a:t>RÉSOUDRE LE PROBLÈME DE LA LONGITUDE : </a:t>
            </a:r>
            <a:r>
              <a:rPr lang="fr-FR" sz="2400" b="1" dirty="0"/>
              <a:t>LES MÉTHODES</a:t>
            </a:r>
            <a:endParaRPr lang="fr-FR" sz="2400" dirty="0"/>
          </a:p>
        </p:txBody>
      </p:sp>
      <p:pic>
        <p:nvPicPr>
          <p:cNvPr id="12" name="Image 11" descr="https://upload.wikimedia.org/wikipedia/commons/thumb/5/5d/Longitude_Act_1714.jpg/2448px-Longitude_Act_17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t="2507" r="29175" b="1411"/>
          <a:stretch/>
        </p:blipFill>
        <p:spPr bwMode="auto">
          <a:xfrm>
            <a:off x="5732954" y="954301"/>
            <a:ext cx="1418248" cy="5624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176338" y="2812224"/>
            <a:ext cx="1185291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fr-FR" b="1" dirty="0"/>
          </a:p>
          <a:p>
            <a:endParaRPr lang="fr-FR" b="1" dirty="0" smtClean="0"/>
          </a:p>
          <a:p>
            <a:pPr algn="ctr"/>
            <a:r>
              <a:rPr lang="fr-FR" sz="1400" b="1" dirty="0" smtClean="0"/>
              <a:t>1714 </a:t>
            </a:r>
          </a:p>
          <a:p>
            <a:pPr algn="ctr"/>
            <a:r>
              <a:rPr lang="fr-FR" sz="1400" b="1" i="1" dirty="0" err="1" smtClean="0"/>
              <a:t>Longitud</a:t>
            </a:r>
            <a:r>
              <a:rPr lang="fr-FR" sz="1400" b="1" i="1" dirty="0" smtClean="0"/>
              <a:t> </a:t>
            </a:r>
            <a:r>
              <a:rPr lang="fr-FR" sz="1400" b="1" i="1" dirty="0" err="1" smtClean="0"/>
              <a:t>Act</a:t>
            </a:r>
            <a:endParaRPr lang="fr-FR" sz="1400" b="1" i="1" dirty="0" smtClean="0"/>
          </a:p>
          <a:p>
            <a:pPr algn="ctr"/>
            <a:endParaRPr lang="fr-FR" b="1" dirty="0" smtClean="0"/>
          </a:p>
          <a:p>
            <a:endParaRPr lang="fr-FR" b="1" dirty="0"/>
          </a:p>
          <a:p>
            <a:endParaRPr lang="fr-FR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525103" y="1132019"/>
            <a:ext cx="2571793" cy="2586675"/>
            <a:chOff x="9366593" y="1086936"/>
            <a:chExt cx="2571793" cy="2586675"/>
          </a:xfrm>
        </p:grpSpPr>
        <p:sp>
          <p:nvSpPr>
            <p:cNvPr id="5" name="ZoneTexte 4"/>
            <p:cNvSpPr txBox="1"/>
            <p:nvPr/>
          </p:nvSpPr>
          <p:spPr>
            <a:xfrm>
              <a:off x="9366593" y="1086936"/>
              <a:ext cx="257179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1494 </a:t>
              </a:r>
              <a:r>
                <a:rPr lang="fr-FR" sz="1400" b="1" dirty="0"/>
                <a:t>Christophe </a:t>
              </a:r>
              <a:r>
                <a:rPr lang="fr-FR" sz="1400" b="1" dirty="0" smtClean="0"/>
                <a:t>Colomb :</a:t>
              </a:r>
            </a:p>
            <a:p>
              <a:r>
                <a:rPr lang="fr-FR" sz="1400" b="1" dirty="0" smtClean="0"/>
                <a:t>les éclipses de Lune</a:t>
              </a:r>
              <a:endParaRPr lang="fr-FR" sz="1400" b="1" dirty="0"/>
            </a:p>
            <a:p>
              <a:r>
                <a:rPr lang="fr-FR" dirty="0" smtClean="0"/>
                <a:t> </a:t>
              </a:r>
              <a:endParaRPr lang="fr-FR" dirty="0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6771" y="1647143"/>
              <a:ext cx="1617039" cy="2026468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2975600" y="3108859"/>
            <a:ext cx="2571793" cy="3402435"/>
            <a:chOff x="7308775" y="2755139"/>
            <a:chExt cx="2571793" cy="3402435"/>
          </a:xfrm>
        </p:grpSpPr>
        <p:pic>
          <p:nvPicPr>
            <p:cNvPr id="19" name="Image 18" descr="https://upload.wikimedia.org/wikipedia/commons/c/ca/Medicean_Stars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407" y="3412612"/>
              <a:ext cx="1951186" cy="27449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ZoneTexte 28"/>
            <p:cNvSpPr txBox="1"/>
            <p:nvPr/>
          </p:nvSpPr>
          <p:spPr>
            <a:xfrm>
              <a:off x="7308775" y="2755139"/>
              <a:ext cx="257179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1610 </a:t>
              </a:r>
              <a:r>
                <a:rPr lang="fr-FR" sz="1400" b="1" dirty="0" smtClean="0"/>
                <a:t>Galilée :</a:t>
              </a:r>
            </a:p>
            <a:p>
              <a:r>
                <a:rPr lang="fr-FR" sz="1400" b="1" dirty="0" smtClean="0"/>
                <a:t>Les satellites de Jupiter</a:t>
              </a:r>
              <a:endParaRPr lang="fr-FR" sz="1400" b="1" dirty="0"/>
            </a:p>
            <a:p>
              <a:endParaRPr lang="fr-FR" dirty="0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7721827" y="1205222"/>
            <a:ext cx="4137751" cy="2513472"/>
            <a:chOff x="2695311" y="4283775"/>
            <a:chExt cx="4137751" cy="25134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311" y="4283775"/>
              <a:ext cx="1620000" cy="1496006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6" t="8546" r="19634" b="16758"/>
            <a:stretch/>
          </p:blipFill>
          <p:spPr>
            <a:xfrm>
              <a:off x="5022888" y="4380764"/>
              <a:ext cx="1600201" cy="1302027"/>
            </a:xfrm>
            <a:prstGeom prst="rect">
              <a:avLst/>
            </a:prstGeom>
          </p:spPr>
        </p:pic>
        <p:cxnSp>
          <p:nvCxnSpPr>
            <p:cNvPr id="32" name="Connecteur droit 31"/>
            <p:cNvCxnSpPr/>
            <p:nvPr/>
          </p:nvCxnSpPr>
          <p:spPr>
            <a:xfrm flipV="1">
              <a:off x="3505311" y="5031777"/>
              <a:ext cx="2317677" cy="1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3673230" y="5997028"/>
              <a:ext cx="315983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1745 Tobias </a:t>
              </a:r>
              <a:r>
                <a:rPr lang="fr-FR" sz="1400" b="1" dirty="0" smtClean="0"/>
                <a:t>Mayer :</a:t>
              </a:r>
            </a:p>
            <a:p>
              <a:r>
                <a:rPr lang="fr-FR" sz="1400" b="1" dirty="0" smtClean="0"/>
                <a:t>Les distances lunaires</a:t>
              </a:r>
              <a:endParaRPr lang="fr-FR" sz="1400" b="1" dirty="0"/>
            </a:p>
            <a:p>
              <a:endParaRPr lang="fr-FR" dirty="0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7514455" y="4161195"/>
            <a:ext cx="3722884" cy="2350099"/>
            <a:chOff x="2318396" y="4190827"/>
            <a:chExt cx="3722884" cy="235009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5441" y="4190827"/>
              <a:ext cx="1955839" cy="2350099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2318396" y="4475217"/>
              <a:ext cx="176704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1761 John </a:t>
              </a:r>
              <a:r>
                <a:rPr lang="fr-FR" sz="1400" b="1" dirty="0" smtClean="0"/>
                <a:t>Harrison :</a:t>
              </a:r>
            </a:p>
            <a:p>
              <a:r>
                <a:rPr lang="fr-FR" sz="1400" b="1" dirty="0" smtClean="0"/>
                <a:t>Le chronomètre</a:t>
              </a:r>
              <a:endParaRPr lang="fr-FR" sz="1400" b="1" dirty="0"/>
            </a:p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0240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5396093" y="1394673"/>
            <a:ext cx="6510115" cy="4680000"/>
            <a:chOff x="5372030" y="1338526"/>
            <a:chExt cx="6510115" cy="46800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030" y="1338526"/>
              <a:ext cx="6510115" cy="46800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6664411" y="1985319"/>
              <a:ext cx="25949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/>
                <a:t>23 h 56 min 04 s</a:t>
              </a:r>
              <a:endParaRPr lang="fr-FR" sz="2400" b="1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0329312" y="1515762"/>
              <a:ext cx="15528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solidFill>
                    <a:srgbClr val="002060"/>
                  </a:solidFill>
                </a:rPr>
                <a:t>fonds </a:t>
              </a:r>
              <a:r>
                <a:rPr lang="fr-FR" sz="1000" b="1" dirty="0" err="1" smtClean="0">
                  <a:solidFill>
                    <a:srgbClr val="002060"/>
                  </a:solidFill>
                </a:rPr>
                <a:t>Potet</a:t>
              </a:r>
              <a:r>
                <a:rPr lang="fr-FR" sz="1000" b="1" dirty="0" smtClean="0">
                  <a:solidFill>
                    <a:srgbClr val="002060"/>
                  </a:solidFill>
                </a:rPr>
                <a:t> AMN</a:t>
              </a:r>
              <a:endParaRPr lang="fr-FR" sz="1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1681018" y="314036"/>
            <a:ext cx="907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LA RÉSOLUTION DU PROBLÈME DE LA LONGITUDE : LE CHRONOM</a:t>
            </a:r>
            <a:r>
              <a:rPr lang="fr-FR" sz="2400" b="1" dirty="0"/>
              <a:t>È</a:t>
            </a:r>
            <a:r>
              <a:rPr lang="fr-FR" sz="2400" b="1" dirty="0" smtClean="0"/>
              <a:t>TRE</a:t>
            </a:r>
            <a:endParaRPr lang="fr-FR" sz="2400" b="1" dirty="0"/>
          </a:p>
        </p:txBody>
      </p:sp>
      <p:pic>
        <p:nvPicPr>
          <p:cNvPr id="11" name="Image 10" descr="animati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6" y="1163053"/>
            <a:ext cx="3841897" cy="449422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530001" y="5813793"/>
            <a:ext cx="429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L'horloge marine de </a:t>
            </a:r>
            <a:r>
              <a:rPr lang="fr-FR" sz="2400" b="1" dirty="0" smtClean="0"/>
              <a:t>Méridienne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02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506</Words>
  <Application>Microsoft Office PowerPoint</Application>
  <PresentationFormat>Grand écran</PresentationFormat>
  <Paragraphs>98</Paragraphs>
  <Slides>15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 3</vt:lpstr>
      <vt:lpstr>Thème Office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Peron ou Lehebel</dc:creator>
  <cp:lastModifiedBy>Peron ou Lehebel</cp:lastModifiedBy>
  <cp:revision>181</cp:revision>
  <dcterms:created xsi:type="dcterms:W3CDTF">2019-07-19T09:02:58Z</dcterms:created>
  <dcterms:modified xsi:type="dcterms:W3CDTF">2026-01-08T11:36:57Z</dcterms:modified>
</cp:coreProperties>
</file>